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Default Extension="svg" ContentType="image/svg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78" r:id="rId7"/>
    <p:sldId id="279" r:id="rId8"/>
    <p:sldId id="280" r:id="rId9"/>
    <p:sldId id="282" r:id="rId10"/>
    <p:sldId id="281" r:id="rId11"/>
    <p:sldId id="265" r:id="rId12"/>
    <p:sldId id="277" r:id="rId13"/>
  </p:sldIdLst>
  <p:sldSz cx="18288000" cy="10287000"/>
  <p:notesSz cx="6858000" cy="9144000"/>
  <p:embeddedFontLst>
    <p:embeddedFont>
      <p:font typeface="Calibri" pitchFamily="34" charset="0"/>
      <p:regular r:id="rId14"/>
      <p:bold r:id="rId15"/>
      <p:italic r:id="rId16"/>
      <p:boldItalic r:id="rId17"/>
    </p:embeddedFont>
    <p:embeddedFont>
      <p:font typeface="Lastica Bold" charset="0"/>
      <p:regular r:id="rId18"/>
    </p:embeddedFont>
    <p:embeddedFont>
      <p:font typeface="Poppins Thin Bold" charset="0"/>
      <p:regular r:id="rId19"/>
    </p:embeddedFont>
    <p:embeddedFont>
      <p:font typeface="Poppins" charset="0"/>
      <p:regular r:id="rId20"/>
    </p:embeddedFont>
    <p:embeddedFont>
      <p:font typeface="Poppins Thin Bold Italics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 autoAdjust="0"/>
    <p:restoredTop sz="94622" autoAdjust="0"/>
  </p:normalViewPr>
  <p:slideViewPr>
    <p:cSldViewPr>
      <p:cViewPr varScale="1">
        <p:scale>
          <a:sx n="59" d="100"/>
          <a:sy n="59" d="100"/>
        </p:scale>
        <p:origin x="-226" y="130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jpeg>
</file>

<file path=ppt/media/image10.png>
</file>

<file path=ppt/media/image10.svg>
</file>

<file path=ppt/media/image11.png>
</file>

<file path=ppt/media/image12.png>
</file>

<file path=ppt/media/image13.png>
</file>

<file path=ppt/media/image14.jpeg>
</file>

<file path=ppt/media/image15.jpeg>
</file>

<file path=ppt/media/image2.png>
</file>

<file path=ppt/media/image3.jpeg>
</file>

<file path=ppt/media/image3.sv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GladysOG/FCP" TargetMode="Externa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hyperlink" Target="timeventoccur.csv" TargetMode="External"/><Relationship Id="rId4" Type="http://schemas.openxmlformats.org/officeDocument/2006/relationships/image" Target="../media/image10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actions2load.ipynb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actions2load.csv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10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hyperlink" Target="least%20acct%20ids.csv" TargetMode="External"/><Relationship Id="rId4" Type="http://schemas.openxmlformats.org/officeDocument/2006/relationships/image" Target="../media/image1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6194" r="12836"/>
          <a:stretch>
            <a:fillRect/>
          </a:stretch>
        </p:blipFill>
        <p:spPr>
          <a:xfrm>
            <a:off x="4752872" y="-392530"/>
            <a:ext cx="13969291" cy="1107206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>
            <a:off x="4628185" y="-250436"/>
            <a:ext cx="10787872" cy="10787872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3531745" y="-534625"/>
            <a:ext cx="7961609" cy="11072061"/>
            <a:chOff x="0" y="0"/>
            <a:chExt cx="438346" cy="6096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38346" cy="609600"/>
            </a:xfrm>
            <a:custGeom>
              <a:avLst/>
              <a:gdLst/>
              <a:ahLst/>
              <a:cxnLst/>
              <a:rect l="l" t="t" r="r" b="b"/>
              <a:pathLst>
                <a:path w="438346" h="609600">
                  <a:moveTo>
                    <a:pt x="203200" y="0"/>
                  </a:moveTo>
                  <a:lnTo>
                    <a:pt x="438346" y="0"/>
                  </a:lnTo>
                  <a:lnTo>
                    <a:pt x="23514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81FE">
                <a:alpha val="13725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01600" y="-57150"/>
              <a:ext cx="6096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149170" y="2263775"/>
            <a:ext cx="10588347" cy="3068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60"/>
              </a:lnSpc>
            </a:pPr>
            <a:r>
              <a:rPr lang="en-US" sz="4500">
                <a:solidFill>
                  <a:srgbClr val="FFFFFF"/>
                </a:solidFill>
                <a:latin typeface="Lastica Bold"/>
              </a:rPr>
              <a:t>DATA SCIENCE ON SUBSCRIPTION SERVICE.</a:t>
            </a:r>
          </a:p>
          <a:p>
            <a:pPr>
              <a:lnSpc>
                <a:spcPts val="3960"/>
              </a:lnSpc>
            </a:pPr>
            <a:endParaRPr/>
          </a:p>
          <a:p>
            <a:pPr marL="0" lvl="0" indent="0" algn="l">
              <a:lnSpc>
                <a:spcPts val="3960"/>
              </a:lnSpc>
            </a:pPr>
            <a:r>
              <a:rPr lang="en-US" sz="4500">
                <a:solidFill>
                  <a:srgbClr val="FFFFFF"/>
                </a:solidFill>
                <a:latin typeface="Lastica Bold"/>
              </a:rPr>
              <a:t>DataLab Analytics Work Experience and Certification Project.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17935" y="8749756"/>
            <a:ext cx="4335065" cy="1826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19"/>
              </a:lnSpc>
            </a:pPr>
            <a:r>
              <a:rPr lang="en-US" sz="1499" dirty="0" smtClean="0">
                <a:solidFill>
                  <a:srgbClr val="FFFFFF"/>
                </a:solidFill>
                <a:latin typeface="Lastica Bold"/>
                <a:hlinkClick r:id="rId5"/>
              </a:rPr>
              <a:t>GITHUB LINK</a:t>
            </a:r>
            <a:endParaRPr lang="en-US" sz="1499" dirty="0">
              <a:solidFill>
                <a:srgbClr val="FFFFFF"/>
              </a:solidFill>
              <a:latin typeface="Lastica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317935" y="5618480"/>
            <a:ext cx="7226934" cy="2188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39"/>
              </a:lnSpc>
            </a:pPr>
            <a:r>
              <a:rPr lang="en-US" sz="3099">
                <a:solidFill>
                  <a:srgbClr val="FFFFFF"/>
                </a:solidFill>
                <a:latin typeface="Poppins Thin Bold"/>
              </a:rPr>
              <a:t>A DATA ANALYSIS PORTFOLIO </a:t>
            </a:r>
          </a:p>
          <a:p>
            <a:pPr algn="just">
              <a:lnSpc>
                <a:spcPts val="4339"/>
              </a:lnSpc>
            </a:pPr>
            <a:r>
              <a:rPr lang="en-US" sz="3099">
                <a:solidFill>
                  <a:srgbClr val="FFFFFF"/>
                </a:solidFill>
                <a:latin typeface="Poppins Thin Bold"/>
              </a:rPr>
              <a:t>PREPARED BY</a:t>
            </a:r>
          </a:p>
          <a:p>
            <a:pPr algn="just">
              <a:lnSpc>
                <a:spcPts val="4339"/>
              </a:lnSpc>
            </a:pPr>
            <a:endParaRPr/>
          </a:p>
          <a:p>
            <a:pPr algn="just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FFFFFF"/>
                </a:solidFill>
                <a:latin typeface="Poppins Thin Bold"/>
              </a:rPr>
              <a:t>GLADYS GBENGA-OJO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5653000" y="9258300"/>
            <a:ext cx="3491000" cy="5236500"/>
            <a:chOff x="0" y="0"/>
            <a:chExt cx="406400" cy="6096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81FE">
                <a:alpha val="64706"/>
              </a:srgbClr>
            </a:solidFill>
            <a:ln>
              <a:noFill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01600" y="-57150"/>
              <a:ext cx="6096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5653000" y="-3443392"/>
            <a:ext cx="3491000" cy="5236500"/>
            <a:chOff x="0" y="0"/>
            <a:chExt cx="406400" cy="6096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81FE">
                <a:alpha val="64706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01600" y="-57150"/>
              <a:ext cx="6096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TextBox 8"/>
          <p:cNvSpPr txBox="1"/>
          <p:nvPr/>
        </p:nvSpPr>
        <p:spPr>
          <a:xfrm>
            <a:off x="1303735" y="876300"/>
            <a:ext cx="4335065" cy="203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19"/>
              </a:lnSpc>
            </a:pPr>
            <a:r>
              <a:rPr lang="en-US" sz="1499" dirty="0">
                <a:solidFill>
                  <a:srgbClr val="FFFFFF"/>
                </a:solidFill>
                <a:latin typeface="Lastica Bold"/>
              </a:rPr>
              <a:t>MAY 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184" t="1494" r="1430" b="1633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t="37422"/>
          <a:stretch>
            <a:fillRect/>
          </a:stretch>
        </p:blipFill>
        <p:spPr>
          <a:xfrm flipV="1">
            <a:off x="-297410" y="-277609"/>
            <a:ext cx="18882820" cy="6499051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-297410" y="299580"/>
            <a:ext cx="18882820" cy="1772591"/>
            <a:chOff x="0" y="0"/>
            <a:chExt cx="4973253" cy="46685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973253" cy="466855"/>
            </a:xfrm>
            <a:custGeom>
              <a:avLst/>
              <a:gdLst/>
              <a:ahLst/>
              <a:cxnLst/>
              <a:rect l="l" t="t" r="r" b="b"/>
              <a:pathLst>
                <a:path w="4973253" h="466855">
                  <a:moveTo>
                    <a:pt x="0" y="0"/>
                  </a:moveTo>
                  <a:lnTo>
                    <a:pt x="4973253" y="0"/>
                  </a:lnTo>
                  <a:lnTo>
                    <a:pt x="4973253" y="466855"/>
                  </a:lnTo>
                  <a:lnTo>
                    <a:pt x="0" y="466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301610" y="942975"/>
            <a:ext cx="13684781" cy="669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00"/>
              </a:lnSpc>
            </a:pPr>
            <a:r>
              <a:rPr lang="en-US" sz="5000" dirty="0">
                <a:solidFill>
                  <a:srgbClr val="00002E"/>
                </a:solidFill>
                <a:latin typeface="Lastica Bold"/>
              </a:rPr>
              <a:t>design -findings-analysis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89343" y="2384903"/>
            <a:ext cx="17528700" cy="14875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948"/>
              </a:lnSpc>
            </a:pPr>
            <a:r>
              <a:rPr lang="en-US" sz="2105" dirty="0" smtClean="0">
                <a:solidFill>
                  <a:srgbClr val="FFFFFF"/>
                </a:solidFill>
                <a:latin typeface="Poppins Thin Bold"/>
              </a:rPr>
              <a:t>3. Performing an SQL aggregation of the data to get an overview of what events are in the database, using SQL Queries:</a:t>
            </a:r>
          </a:p>
          <a:p>
            <a:pPr lvl="2" algn="just">
              <a:lnSpc>
                <a:spcPts val="2948"/>
              </a:lnSpc>
              <a:buFont typeface="Arial" pitchFamily="34" charset="0"/>
              <a:buChar char="•"/>
            </a:pPr>
            <a:r>
              <a:rPr lang="en-US" sz="2105" dirty="0" smtClean="0">
                <a:solidFill>
                  <a:srgbClr val="FFFFFF"/>
                </a:solidFill>
                <a:latin typeface="Poppins Thin Bold"/>
              </a:rPr>
              <a:t>How many times events occurred based on different times of the day:</a:t>
            </a:r>
          </a:p>
          <a:p>
            <a:pPr lvl="2" algn="just">
              <a:lnSpc>
                <a:spcPts val="2948"/>
              </a:lnSpc>
            </a:pPr>
            <a:r>
              <a:rPr lang="en-US" sz="2105" dirty="0" smtClean="0">
                <a:solidFill>
                  <a:srgbClr val="FFFFFF"/>
                </a:solidFill>
                <a:latin typeface="Poppins Thin Bold"/>
              </a:rPr>
              <a:t>	Time events occur “</a:t>
            </a:r>
            <a:r>
              <a:rPr lang="en-US" sz="2105" dirty="0" err="1" smtClean="0">
                <a:solidFill>
                  <a:srgbClr val="FFFFFF"/>
                </a:solidFill>
                <a:latin typeface="Poppins Thin Bold"/>
                <a:hlinkClick r:id="rId5" action="ppaction://hlinkfile"/>
              </a:rPr>
              <a:t>timeeventoccur</a:t>
            </a:r>
            <a:r>
              <a:rPr lang="en-US" sz="2105" dirty="0" smtClean="0">
                <a:solidFill>
                  <a:srgbClr val="FFFFFF"/>
                </a:solidFill>
                <a:latin typeface="Poppins Thin Bold"/>
              </a:rPr>
              <a:t>”</a:t>
            </a:r>
            <a:endParaRPr lang="en-US" sz="2100" dirty="0" smtClean="0">
              <a:solidFill>
                <a:schemeClr val="bg1"/>
              </a:solidFill>
              <a:latin typeface="Poppins" charset="0"/>
              <a:cs typeface="Poppins" charset="0"/>
            </a:endParaRPr>
          </a:p>
          <a:p>
            <a:pPr algn="just">
              <a:lnSpc>
                <a:spcPts val="2948"/>
              </a:lnSpc>
            </a:pPr>
            <a:endParaRPr lang="en-US" sz="2100" dirty="0">
              <a:solidFill>
                <a:srgbClr val="FFFFFF"/>
              </a:solidFill>
              <a:latin typeface="Poppins Thin Bold"/>
            </a:endParaRPr>
          </a:p>
        </p:txBody>
      </p:sp>
      <p:pic>
        <p:nvPicPr>
          <p:cNvPr id="9" name="Picture 8" descr="timeevent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21552" y="3641200"/>
            <a:ext cx="10644897" cy="63029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4831" t="7300" r="2200" b="673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9144000" y="1755148"/>
            <a:ext cx="9629242" cy="8917846"/>
            <a:chOff x="0" y="0"/>
            <a:chExt cx="658229" cy="609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58229" cy="609600"/>
            </a:xfrm>
            <a:custGeom>
              <a:avLst/>
              <a:gdLst/>
              <a:ahLst/>
              <a:cxnLst/>
              <a:rect l="l" t="t" r="r" b="b"/>
              <a:pathLst>
                <a:path w="658229" h="609600">
                  <a:moveTo>
                    <a:pt x="203200" y="0"/>
                  </a:moveTo>
                  <a:lnTo>
                    <a:pt x="658229" y="0"/>
                  </a:lnTo>
                  <a:lnTo>
                    <a:pt x="455029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101600" y="-57150"/>
              <a:ext cx="6096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520978" y="-1586215"/>
            <a:ext cx="10008258" cy="9901743"/>
            <a:chOff x="0" y="0"/>
            <a:chExt cx="616158" cy="6096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16158" cy="609600"/>
            </a:xfrm>
            <a:custGeom>
              <a:avLst/>
              <a:gdLst/>
              <a:ahLst/>
              <a:cxnLst/>
              <a:rect l="l" t="t" r="r" b="b"/>
              <a:pathLst>
                <a:path w="616158" h="609600">
                  <a:moveTo>
                    <a:pt x="203200" y="0"/>
                  </a:moveTo>
                  <a:lnTo>
                    <a:pt x="616158" y="0"/>
                  </a:lnTo>
                  <a:lnTo>
                    <a:pt x="41295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101600" y="-57150"/>
              <a:ext cx="6096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626315" y="3223447"/>
            <a:ext cx="5985285" cy="20390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5280"/>
              </a:lnSpc>
            </a:pPr>
            <a:r>
              <a:rPr lang="en-US" sz="3200" dirty="0" smtClean="0">
                <a:solidFill>
                  <a:srgbClr val="002060"/>
                </a:solidFill>
                <a:latin typeface="Lastica Bold"/>
              </a:rPr>
              <a:t>4&amp;5.  Data quality assurance check using python </a:t>
            </a:r>
            <a:endParaRPr lang="en-US" sz="3200" dirty="0">
              <a:solidFill>
                <a:srgbClr val="002060"/>
              </a:solidFill>
              <a:latin typeface="Lastica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0668000" y="5640581"/>
            <a:ext cx="5485676" cy="341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99"/>
              </a:lnSpc>
              <a:spcBef>
                <a:spcPct val="0"/>
              </a:spcBef>
            </a:pPr>
            <a:r>
              <a:rPr lang="en-US" sz="2000" dirty="0" smtClean="0">
                <a:solidFill>
                  <a:srgbClr val="002060"/>
                </a:solidFill>
                <a:latin typeface="Poppins Thin Bold Italics"/>
              </a:rPr>
              <a:t>Check it out at</a:t>
            </a:r>
            <a:r>
              <a:rPr lang="en-US" sz="2000" dirty="0" smtClean="0">
                <a:solidFill>
                  <a:srgbClr val="002060"/>
                </a:solidFill>
                <a:latin typeface="Poppins Thin Bold Italics"/>
                <a:hlinkClick r:id="rId3" action="ppaction://hlinkfile"/>
              </a:rPr>
              <a:t>: </a:t>
            </a:r>
            <a:r>
              <a:rPr lang="en-US" sz="2000" dirty="0" smtClean="0">
                <a:solidFill>
                  <a:srgbClr val="FFFFFF"/>
                </a:solidFill>
                <a:latin typeface="Poppins Thin Bold Italics"/>
                <a:hlinkClick r:id="rId3" action="ppaction://hlinkfile"/>
              </a:rPr>
              <a:t>actions2load</a:t>
            </a:r>
            <a:endParaRPr lang="en-US" sz="2000" dirty="0">
              <a:solidFill>
                <a:srgbClr val="FFFFFF"/>
              </a:solidFill>
              <a:latin typeface="Poppins Thin Bold Italics"/>
            </a:endParaRPr>
          </a:p>
        </p:txBody>
      </p:sp>
      <p:grpSp>
        <p:nvGrpSpPr>
          <p:cNvPr id="11" name="Group 4"/>
          <p:cNvGrpSpPr/>
          <p:nvPr/>
        </p:nvGrpSpPr>
        <p:grpSpPr>
          <a:xfrm>
            <a:off x="-297410" y="299580"/>
            <a:ext cx="18882820" cy="1772591"/>
            <a:chOff x="0" y="0"/>
            <a:chExt cx="4973253" cy="466855"/>
          </a:xfrm>
        </p:grpSpPr>
        <p:sp>
          <p:nvSpPr>
            <p:cNvPr id="12" name="Freeform 5"/>
            <p:cNvSpPr/>
            <p:nvPr/>
          </p:nvSpPr>
          <p:spPr>
            <a:xfrm>
              <a:off x="0" y="0"/>
              <a:ext cx="4973253" cy="466855"/>
            </a:xfrm>
            <a:custGeom>
              <a:avLst/>
              <a:gdLst/>
              <a:ahLst/>
              <a:cxnLst/>
              <a:rect l="l" t="t" r="r" b="b"/>
              <a:pathLst>
                <a:path w="4973253" h="466855">
                  <a:moveTo>
                    <a:pt x="0" y="0"/>
                  </a:moveTo>
                  <a:lnTo>
                    <a:pt x="4973253" y="0"/>
                  </a:lnTo>
                  <a:lnTo>
                    <a:pt x="4973253" y="466855"/>
                  </a:lnTo>
                  <a:lnTo>
                    <a:pt x="0" y="466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" name="TextBox 6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0"/>
          <p:cNvSpPr txBox="1"/>
          <p:nvPr/>
        </p:nvSpPr>
        <p:spPr>
          <a:xfrm>
            <a:off x="2301610" y="942975"/>
            <a:ext cx="13684781" cy="669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00"/>
              </a:lnSpc>
            </a:pPr>
            <a:r>
              <a:rPr lang="en-US" sz="5000" dirty="0">
                <a:solidFill>
                  <a:srgbClr val="00002E"/>
                </a:solidFill>
                <a:latin typeface="Lastica Bold"/>
              </a:rPr>
              <a:t>design -findings-analysis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940" t="16496" r="1526" b="1411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5163195" y="-534625"/>
            <a:ext cx="7961609" cy="11072061"/>
            <a:chOff x="0" y="0"/>
            <a:chExt cx="438346" cy="609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8346" cy="609600"/>
            </a:xfrm>
            <a:custGeom>
              <a:avLst/>
              <a:gdLst/>
              <a:ahLst/>
              <a:cxnLst/>
              <a:rect l="l" t="t" r="r" b="b"/>
              <a:pathLst>
                <a:path w="438346" h="609600">
                  <a:moveTo>
                    <a:pt x="203200" y="0"/>
                  </a:moveTo>
                  <a:lnTo>
                    <a:pt x="438346" y="0"/>
                  </a:lnTo>
                  <a:lnTo>
                    <a:pt x="23514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81FE">
                <a:alpha val="1372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101600" y="-57150"/>
              <a:ext cx="6096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827691" y="4407039"/>
            <a:ext cx="12632617" cy="138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259"/>
              </a:lnSpc>
            </a:pPr>
            <a:r>
              <a:rPr lang="en-US" sz="10522" dirty="0">
                <a:solidFill>
                  <a:srgbClr val="FFFFFF"/>
                </a:solidFill>
                <a:latin typeface="Lastica Bold"/>
              </a:rPr>
              <a:t>THANK YOU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7801605" y="8137184"/>
            <a:ext cx="3491000" cy="5236500"/>
            <a:chOff x="0" y="0"/>
            <a:chExt cx="406400" cy="6096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81FE">
                <a:alpha val="64706"/>
              </a:srgbClr>
            </a:solidFill>
            <a:ln>
              <a:noFill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101600" y="-57150"/>
              <a:ext cx="6096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6871920" y="-2618250"/>
            <a:ext cx="3491000" cy="5236500"/>
            <a:chOff x="0" y="0"/>
            <a:chExt cx="406400" cy="6096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81FE">
                <a:alpha val="64706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600" y="-57150"/>
              <a:ext cx="6096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4102" t="1749" r="2015" b="1906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38225" y="2717551"/>
            <a:ext cx="16367787" cy="6668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52"/>
              </a:lnSpc>
            </a:pPr>
            <a:r>
              <a:rPr lang="en-US" sz="2680" dirty="0">
                <a:solidFill>
                  <a:srgbClr val="FFFFFF"/>
                </a:solidFill>
                <a:latin typeface="Poppins Thin Bold"/>
              </a:rPr>
              <a:t>This project is to analyze raw data for behavioral patterns and forecast metrics for </a:t>
            </a:r>
            <a:r>
              <a:rPr lang="en-US" sz="2680" dirty="0" err="1">
                <a:solidFill>
                  <a:srgbClr val="FFFFFF"/>
                </a:solidFill>
                <a:latin typeface="Poppins Thin Bold"/>
              </a:rPr>
              <a:t>DataLab</a:t>
            </a:r>
            <a:r>
              <a:rPr lang="en-US" sz="2680" dirty="0">
                <a:solidFill>
                  <a:srgbClr val="FFFFFF"/>
                </a:solidFill>
                <a:latin typeface="Poppins Thin Bold"/>
              </a:rPr>
              <a:t> Analytics' projected subscription platform to be launched into the Nigerian market.</a:t>
            </a:r>
          </a:p>
          <a:p>
            <a:pPr algn="just">
              <a:lnSpc>
                <a:spcPts val="3752"/>
              </a:lnSpc>
            </a:pPr>
            <a:endParaRPr/>
          </a:p>
          <a:p>
            <a:pPr algn="just">
              <a:lnSpc>
                <a:spcPts val="3752"/>
              </a:lnSpc>
            </a:pPr>
            <a:r>
              <a:rPr lang="en-US" sz="2680" dirty="0" err="1">
                <a:solidFill>
                  <a:srgbClr val="FFFFFF"/>
                </a:solidFill>
                <a:latin typeface="Poppins Thin Bold"/>
              </a:rPr>
              <a:t>DataLab</a:t>
            </a:r>
            <a:r>
              <a:rPr lang="en-US" sz="2680" dirty="0">
                <a:solidFill>
                  <a:srgbClr val="FFFFFF"/>
                </a:solidFill>
                <a:latin typeface="Poppins Thin Bold"/>
              </a:rPr>
              <a:t> Analytics will utilize this project's preliminary discovery on a sample benchmark dataset similar to some of the ones gotten from their platform.</a:t>
            </a:r>
          </a:p>
          <a:p>
            <a:pPr algn="just">
              <a:lnSpc>
                <a:spcPts val="3752"/>
              </a:lnSpc>
            </a:pPr>
            <a:endParaRPr/>
          </a:p>
          <a:p>
            <a:pPr algn="just">
              <a:lnSpc>
                <a:spcPts val="3752"/>
              </a:lnSpc>
            </a:pPr>
            <a:r>
              <a:rPr lang="en-US" sz="2680" dirty="0">
                <a:solidFill>
                  <a:srgbClr val="FFFFFF"/>
                </a:solidFill>
                <a:latin typeface="Poppins Thin Bold"/>
              </a:rPr>
              <a:t>The project Dataset “</a:t>
            </a:r>
            <a:r>
              <a:rPr lang="en-US" sz="2680" dirty="0">
                <a:solidFill>
                  <a:srgbClr val="FFFFFF"/>
                </a:solidFill>
                <a:latin typeface="Poppins Thin Bold"/>
                <a:hlinkClick r:id="rId3" action="ppaction://hlinkfile"/>
              </a:rPr>
              <a:t>actions2load.csv</a:t>
            </a:r>
            <a:r>
              <a:rPr lang="en-US" sz="2680" dirty="0">
                <a:solidFill>
                  <a:srgbClr val="FFFFFF"/>
                </a:solidFill>
                <a:latin typeface="Poppins Thin Bold"/>
              </a:rPr>
              <a:t>”, a book subscription platform that contains raw data on customer behavioral activities performed by subscribers on a live-book website which were captured. The Dataset will be cleaned, processed, and prepared for investigatory analysis to discover customer use patterns.</a:t>
            </a:r>
          </a:p>
          <a:p>
            <a:pPr algn="just">
              <a:lnSpc>
                <a:spcPts val="3752"/>
              </a:lnSpc>
            </a:pPr>
            <a:endParaRPr/>
          </a:p>
          <a:p>
            <a:pPr algn="just">
              <a:lnSpc>
                <a:spcPts val="3752"/>
              </a:lnSpc>
            </a:pPr>
            <a:r>
              <a:rPr lang="en-US" sz="2680" dirty="0">
                <a:solidFill>
                  <a:srgbClr val="FFFFFF"/>
                </a:solidFill>
                <a:latin typeface="Poppins Thin Bold"/>
              </a:rPr>
              <a:t>Customer behavior will be analyzed using Python and MySQL Database.</a:t>
            </a:r>
          </a:p>
          <a:p>
            <a:pPr algn="just">
              <a:lnSpc>
                <a:spcPts val="3192"/>
              </a:lnSpc>
            </a:pPr>
            <a:endParaRPr/>
          </a:p>
          <a:p>
            <a:pPr algn="just">
              <a:lnSpc>
                <a:spcPts val="3192"/>
              </a:lnSpc>
              <a:spcBef>
                <a:spcPct val="0"/>
              </a:spcBef>
            </a:pPr>
            <a:endParaRPr/>
          </a:p>
        </p:txBody>
      </p:sp>
      <p:sp>
        <p:nvSpPr>
          <p:cNvPr id="4" name="TextBox 4"/>
          <p:cNvSpPr txBox="1"/>
          <p:nvPr/>
        </p:nvSpPr>
        <p:spPr>
          <a:xfrm>
            <a:off x="1091078" y="1469483"/>
            <a:ext cx="5139607" cy="962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19"/>
              </a:lnSpc>
            </a:pPr>
            <a:r>
              <a:rPr lang="en-US" sz="3999">
                <a:solidFill>
                  <a:srgbClr val="FFFFFF"/>
                </a:solidFill>
                <a:latin typeface="Lastica Bold"/>
              </a:rPr>
              <a:t>PROJECT DESCRIPTION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4102" t="1749" r="2015" b="1906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91078" y="1946304"/>
            <a:ext cx="17063185" cy="1606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490"/>
              </a:lnSpc>
            </a:pPr>
            <a:r>
              <a:rPr lang="en-US" sz="2490">
                <a:solidFill>
                  <a:srgbClr val="FFFFFF"/>
                </a:solidFill>
                <a:latin typeface="Poppins Thin Bold"/>
              </a:rPr>
              <a:t>The Dataset is a “CSV” file that contains a list of users interacting with a platform (live-book) that involves reading and accessing digital books or content. </a:t>
            </a:r>
          </a:p>
          <a:p>
            <a:pPr algn="just">
              <a:lnSpc>
                <a:spcPts val="2490"/>
              </a:lnSpc>
            </a:pPr>
            <a:endParaRPr/>
          </a:p>
          <a:p>
            <a:pPr algn="just">
              <a:lnSpc>
                <a:spcPts val="2490"/>
              </a:lnSpc>
            </a:pPr>
            <a:r>
              <a:rPr lang="en-US" sz="2490">
                <a:solidFill>
                  <a:srgbClr val="FFFFFF"/>
                </a:solidFill>
                <a:latin typeface="Poppins Thin Bold"/>
              </a:rPr>
              <a:t>Each row contains information about a single event, including the user's account ID, the time at which the event occurred, the type of event, the product_id, and additional data.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91078" y="1117058"/>
            <a:ext cx="5139607" cy="524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19"/>
              </a:lnSpc>
            </a:pPr>
            <a:r>
              <a:rPr lang="en-US" sz="3999">
                <a:solidFill>
                  <a:srgbClr val="FFFFFF"/>
                </a:solidFill>
                <a:latin typeface="Lastica Bold"/>
              </a:rPr>
              <a:t>DATA DESIGN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91078" y="4000290"/>
            <a:ext cx="12277416" cy="343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88"/>
              </a:lnSpc>
            </a:pPr>
            <a:r>
              <a:rPr lang="en-US" sz="2600">
                <a:solidFill>
                  <a:srgbClr val="FFFFFF"/>
                </a:solidFill>
                <a:latin typeface="Lastica Bold"/>
              </a:rPr>
              <a:t>BREAKDOWN OF THE INFORMATION IN EACH COLUMN: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4715555"/>
            <a:ext cx="17125563" cy="5517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7722" lvl="1" indent="-268861" algn="just">
              <a:lnSpc>
                <a:spcPts val="3735"/>
              </a:lnSpc>
              <a:buFont typeface="Arial"/>
              <a:buChar char="•"/>
            </a:pPr>
            <a:r>
              <a:rPr lang="en-US" sz="2490" dirty="0" err="1">
                <a:solidFill>
                  <a:srgbClr val="FFFFFF"/>
                </a:solidFill>
                <a:latin typeface="Poppins Thin Bold"/>
              </a:rPr>
              <a:t>account_id</a:t>
            </a:r>
            <a:r>
              <a:rPr lang="en-US" sz="2490" dirty="0">
                <a:solidFill>
                  <a:srgbClr val="FFFFFF"/>
                </a:solidFill>
                <a:latin typeface="Poppins Thin Bold"/>
              </a:rPr>
              <a:t>: This column contains a unique identifier for each user who performed an event. </a:t>
            </a:r>
          </a:p>
          <a:p>
            <a:pPr marL="537722" lvl="1" indent="-268861" algn="just">
              <a:lnSpc>
                <a:spcPts val="3735"/>
              </a:lnSpc>
              <a:buFont typeface="Arial"/>
              <a:buChar char="•"/>
            </a:pPr>
            <a:r>
              <a:rPr lang="en-US" sz="2490" dirty="0" err="1">
                <a:solidFill>
                  <a:srgbClr val="FFFFFF"/>
                </a:solidFill>
                <a:latin typeface="Poppins Thin Bold"/>
              </a:rPr>
              <a:t>event_time</a:t>
            </a:r>
            <a:r>
              <a:rPr lang="en-US" sz="2490" dirty="0">
                <a:solidFill>
                  <a:srgbClr val="FFFFFF"/>
                </a:solidFill>
                <a:latin typeface="Poppins Thin Bold"/>
              </a:rPr>
              <a:t>: This column indicates the time at which each event occurred. The times are given in a format that includes hours, minutes, and seconds. </a:t>
            </a:r>
          </a:p>
          <a:p>
            <a:pPr marL="537722" lvl="1" indent="-268861" algn="just">
              <a:lnSpc>
                <a:spcPts val="3735"/>
              </a:lnSpc>
              <a:buFont typeface="Arial"/>
              <a:buChar char="•"/>
            </a:pPr>
            <a:r>
              <a:rPr lang="en-US" sz="2490" dirty="0" err="1">
                <a:solidFill>
                  <a:srgbClr val="FFFFFF"/>
                </a:solidFill>
                <a:latin typeface="Poppins Thin Bold"/>
              </a:rPr>
              <a:t>event_type</a:t>
            </a:r>
            <a:r>
              <a:rPr lang="en-US" sz="2490" dirty="0">
                <a:solidFill>
                  <a:srgbClr val="FFFFFF"/>
                </a:solidFill>
                <a:latin typeface="Poppins Thin Bold"/>
              </a:rPr>
              <a:t>: This column specifies the type of event that occurred. Examples of possible event types in this table are: </a:t>
            </a:r>
          </a:p>
          <a:p>
            <a:pPr marL="1075444" lvl="2" indent="-358481" algn="just">
              <a:lnSpc>
                <a:spcPts val="3735"/>
              </a:lnSpc>
              <a:buFont typeface="Wingdings" pitchFamily="2" charset="2"/>
              <a:buChar char="Ø"/>
            </a:pPr>
            <a:r>
              <a:rPr lang="en-US" sz="2490" dirty="0" err="1">
                <a:solidFill>
                  <a:srgbClr val="FFFFFF"/>
                </a:solidFill>
                <a:latin typeface="Poppins Thin Bold"/>
              </a:rPr>
              <a:t>DashboardLivebookLinkOpened</a:t>
            </a:r>
            <a:r>
              <a:rPr lang="en-US" sz="2490" dirty="0">
                <a:solidFill>
                  <a:srgbClr val="FFFFFF"/>
                </a:solidFill>
                <a:latin typeface="Poppins Thin Bold"/>
              </a:rPr>
              <a:t>: A user opened a link to a live-book from their dashboard. </a:t>
            </a:r>
          </a:p>
          <a:p>
            <a:pPr marL="1075444" lvl="2" indent="-358481" algn="just">
              <a:lnSpc>
                <a:spcPts val="3735"/>
              </a:lnSpc>
              <a:buFont typeface="Wingdings" pitchFamily="2" charset="2"/>
              <a:buChar char="Ø"/>
            </a:pPr>
            <a:r>
              <a:rPr lang="en-US" sz="2490" dirty="0" err="1">
                <a:solidFill>
                  <a:srgbClr val="FFFFFF"/>
                </a:solidFill>
                <a:latin typeface="Poppins Thin Bold"/>
              </a:rPr>
              <a:t>ReadingOwnedBook</a:t>
            </a:r>
            <a:r>
              <a:rPr lang="en-US" sz="2490" dirty="0">
                <a:solidFill>
                  <a:srgbClr val="FFFFFF"/>
                </a:solidFill>
                <a:latin typeface="Poppins Thin Bold"/>
              </a:rPr>
              <a:t>: A user started or continued reading a book they own. </a:t>
            </a:r>
          </a:p>
          <a:p>
            <a:pPr marL="1075444" lvl="2" indent="-358481" algn="just">
              <a:lnSpc>
                <a:spcPts val="3735"/>
              </a:lnSpc>
              <a:buFont typeface="Wingdings" pitchFamily="2" charset="2"/>
              <a:buChar char="Ø"/>
            </a:pPr>
            <a:r>
              <a:rPr lang="en-US" sz="2490" dirty="0" err="1">
                <a:solidFill>
                  <a:srgbClr val="FFFFFF"/>
                </a:solidFill>
                <a:latin typeface="Poppins Thin Bold"/>
              </a:rPr>
              <a:t>ProductTocLivebookLinkOpened</a:t>
            </a:r>
            <a:r>
              <a:rPr lang="en-US" sz="2490" dirty="0">
                <a:solidFill>
                  <a:srgbClr val="FFFFFF"/>
                </a:solidFill>
                <a:latin typeface="Poppins Thin Bold"/>
              </a:rPr>
              <a:t>: A user opened a link to a live-book from a product table of contents. </a:t>
            </a:r>
          </a:p>
          <a:p>
            <a:pPr marL="1075444" lvl="2" indent="-358481" algn="just">
              <a:lnSpc>
                <a:spcPts val="3735"/>
              </a:lnSpc>
              <a:buFont typeface="Wingdings" pitchFamily="2" charset="2"/>
              <a:buChar char="Ø"/>
            </a:pPr>
            <a:r>
              <a:rPr lang="en-US" sz="2490" dirty="0" err="1">
                <a:solidFill>
                  <a:srgbClr val="FFFFFF"/>
                </a:solidFill>
                <a:latin typeface="Poppins Thin Bold"/>
              </a:rPr>
              <a:t>ReadingOpenChapter</a:t>
            </a:r>
            <a:r>
              <a:rPr lang="en-US" sz="2490" dirty="0">
                <a:solidFill>
                  <a:srgbClr val="FFFFFF"/>
                </a:solidFill>
                <a:latin typeface="Poppins Thin Bold"/>
              </a:rPr>
              <a:t>: A user opened a specific chapter of a book they are reading. </a:t>
            </a:r>
          </a:p>
          <a:p>
            <a:pPr marL="537722" lvl="1" indent="-268861" algn="just">
              <a:lnSpc>
                <a:spcPts val="3735"/>
              </a:lnSpc>
              <a:buFont typeface="Arial"/>
              <a:buChar char="•"/>
            </a:pPr>
            <a:r>
              <a:rPr lang="en-US" sz="2490" dirty="0" err="1">
                <a:solidFill>
                  <a:srgbClr val="FFFFFF"/>
                </a:solidFill>
                <a:latin typeface="Poppins Thin Bold"/>
              </a:rPr>
              <a:t>product_id</a:t>
            </a:r>
            <a:r>
              <a:rPr lang="en-US" sz="2490" dirty="0">
                <a:solidFill>
                  <a:srgbClr val="FFFFFF"/>
                </a:solidFill>
                <a:latin typeface="Poppins Thin Bold"/>
              </a:rPr>
              <a:t>: This corresponds with the </a:t>
            </a:r>
            <a:r>
              <a:rPr lang="en-US" sz="2490" dirty="0" err="1">
                <a:solidFill>
                  <a:srgbClr val="FFFFFF"/>
                </a:solidFill>
                <a:latin typeface="Poppins Thin Bold"/>
              </a:rPr>
              <a:t>event_type</a:t>
            </a:r>
            <a:r>
              <a:rPr lang="en-US" sz="2490" dirty="0">
                <a:solidFill>
                  <a:srgbClr val="FFFFFF"/>
                </a:solidFill>
                <a:latin typeface="Poppins Thin Bold"/>
              </a:rPr>
              <a:t>. </a:t>
            </a:r>
          </a:p>
          <a:p>
            <a:pPr marL="537722" lvl="1" indent="-268861" algn="just">
              <a:lnSpc>
                <a:spcPts val="3735"/>
              </a:lnSpc>
              <a:buFont typeface="Arial"/>
              <a:buChar char="•"/>
            </a:pPr>
            <a:r>
              <a:rPr lang="en-US" sz="2490" dirty="0">
                <a:solidFill>
                  <a:srgbClr val="FFFFFF"/>
                </a:solidFill>
                <a:latin typeface="Poppins Thin Bold"/>
              </a:rPr>
              <a:t>additional_data: This metric may not be needed in this project. </a:t>
            </a:r>
          </a:p>
          <a:p>
            <a:pPr algn="just">
              <a:lnSpc>
                <a:spcPts val="2900"/>
              </a:lnSpc>
              <a:spcBef>
                <a:spcPct val="0"/>
              </a:spcBef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184" t="1494" r="1430" b="1633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t="37422"/>
          <a:stretch>
            <a:fillRect/>
          </a:stretch>
        </p:blipFill>
        <p:spPr>
          <a:xfrm flipV="1">
            <a:off x="-297410" y="-277609"/>
            <a:ext cx="18882820" cy="6499051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-297410" y="299580"/>
            <a:ext cx="18882820" cy="1772591"/>
            <a:chOff x="0" y="0"/>
            <a:chExt cx="4973253" cy="46685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973253" cy="466855"/>
            </a:xfrm>
            <a:custGeom>
              <a:avLst/>
              <a:gdLst/>
              <a:ahLst/>
              <a:cxnLst/>
              <a:rect l="l" t="t" r="r" b="b"/>
              <a:pathLst>
                <a:path w="4973253" h="466855">
                  <a:moveTo>
                    <a:pt x="0" y="0"/>
                  </a:moveTo>
                  <a:lnTo>
                    <a:pt x="4973253" y="0"/>
                  </a:lnTo>
                  <a:lnTo>
                    <a:pt x="4973253" y="466855"/>
                  </a:lnTo>
                  <a:lnTo>
                    <a:pt x="0" y="466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335571" y="4598366"/>
            <a:ext cx="17616859" cy="5218670"/>
            <a:chOff x="0" y="0"/>
            <a:chExt cx="23489145" cy="6958227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/>
            <a:srcRect l="2213" t="2203" r="7426"/>
            <a:stretch>
              <a:fillRect/>
            </a:stretch>
          </p:blipFill>
          <p:spPr>
            <a:xfrm>
              <a:off x="0" y="12700"/>
              <a:ext cx="11408758" cy="6945527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6"/>
            <a:srcRect l="1357" t="2203" r="6913"/>
            <a:stretch>
              <a:fillRect/>
            </a:stretch>
          </p:blipFill>
          <p:spPr>
            <a:xfrm>
              <a:off x="11886389" y="0"/>
              <a:ext cx="11602756" cy="6958227"/>
            </a:xfrm>
            <a:prstGeom prst="rect">
              <a:avLst/>
            </a:prstGeom>
          </p:spPr>
        </p:pic>
      </p:grpSp>
      <p:sp>
        <p:nvSpPr>
          <p:cNvPr id="10" name="TextBox 10"/>
          <p:cNvSpPr txBox="1"/>
          <p:nvPr/>
        </p:nvSpPr>
        <p:spPr>
          <a:xfrm>
            <a:off x="2301610" y="942975"/>
            <a:ext cx="13684781" cy="669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00"/>
              </a:lnSpc>
            </a:pPr>
            <a:r>
              <a:rPr lang="en-US" sz="5000">
                <a:solidFill>
                  <a:srgbClr val="00002E"/>
                </a:solidFill>
                <a:latin typeface="Lastica Bold"/>
              </a:rPr>
              <a:t>design -findings-analysis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89343" y="2384903"/>
            <a:ext cx="17528700" cy="1487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4521" lvl="1" indent="-457200" algn="just">
              <a:lnSpc>
                <a:spcPts val="2948"/>
              </a:lnSpc>
            </a:pPr>
            <a:r>
              <a:rPr lang="en-US" sz="2105" dirty="0" smtClean="0">
                <a:solidFill>
                  <a:srgbClr val="FFFFFF"/>
                </a:solidFill>
                <a:latin typeface="Poppins Thin Bold"/>
              </a:rPr>
              <a:t>1.	Opening </a:t>
            </a:r>
            <a:r>
              <a:rPr lang="en-US" sz="2105" dirty="0">
                <a:solidFill>
                  <a:srgbClr val="FFFFFF"/>
                </a:solidFill>
                <a:latin typeface="Poppins Thin Bold"/>
              </a:rPr>
              <a:t>the CSV data in Microsoft Excel:</a:t>
            </a:r>
          </a:p>
          <a:p>
            <a:pPr algn="just">
              <a:lnSpc>
                <a:spcPts val="2948"/>
              </a:lnSpc>
            </a:pPr>
            <a:r>
              <a:rPr lang="en-US" sz="2105" dirty="0">
                <a:solidFill>
                  <a:srgbClr val="FFFFFF"/>
                </a:solidFill>
                <a:latin typeface="Poppins Thin Bold"/>
              </a:rPr>
              <a:t>    </a:t>
            </a:r>
            <a:r>
              <a:rPr lang="en-US" sz="2105" dirty="0" smtClean="0">
                <a:solidFill>
                  <a:srgbClr val="FFFFFF"/>
                </a:solidFill>
                <a:latin typeface="Poppins Thin Bold"/>
              </a:rPr>
              <a:t>	The </a:t>
            </a:r>
            <a:r>
              <a:rPr lang="en-US" sz="2105" dirty="0">
                <a:solidFill>
                  <a:srgbClr val="FFFFFF"/>
                </a:solidFill>
                <a:latin typeface="Poppins Thin Bold"/>
              </a:rPr>
              <a:t>dataset contains millions of rows which is beyond what Microsoft Excel can handle. </a:t>
            </a:r>
          </a:p>
          <a:p>
            <a:pPr algn="just">
              <a:lnSpc>
                <a:spcPts val="2948"/>
              </a:lnSpc>
            </a:pPr>
            <a:r>
              <a:rPr lang="en-US" sz="2105" dirty="0">
                <a:solidFill>
                  <a:srgbClr val="FFFFFF"/>
                </a:solidFill>
                <a:latin typeface="Poppins Thin Bold"/>
              </a:rPr>
              <a:t>    </a:t>
            </a:r>
            <a:r>
              <a:rPr lang="en-US" sz="2105" dirty="0" smtClean="0">
                <a:solidFill>
                  <a:srgbClr val="FFFFFF"/>
                </a:solidFill>
                <a:latin typeface="Poppins Thin Bold"/>
              </a:rPr>
              <a:t>	Microsoft </a:t>
            </a:r>
            <a:r>
              <a:rPr lang="en-US" sz="2105" dirty="0">
                <a:solidFill>
                  <a:srgbClr val="FFFFFF"/>
                </a:solidFill>
                <a:latin typeface="Poppins Thin Bold"/>
              </a:rPr>
              <a:t>Excel rendered five columns and 1,048,575 rows. There were no missing row values in the first four columns,       </a:t>
            </a:r>
          </a:p>
          <a:p>
            <a:pPr algn="just">
              <a:lnSpc>
                <a:spcPts val="2948"/>
              </a:lnSpc>
              <a:spcBef>
                <a:spcPct val="0"/>
              </a:spcBef>
            </a:pPr>
            <a:r>
              <a:rPr lang="en-US" sz="2105" dirty="0">
                <a:solidFill>
                  <a:srgbClr val="FFFFFF"/>
                </a:solidFill>
                <a:latin typeface="Poppins Thin Bold"/>
              </a:rPr>
              <a:t>    </a:t>
            </a:r>
            <a:r>
              <a:rPr lang="en-US" sz="2105" dirty="0" smtClean="0">
                <a:solidFill>
                  <a:srgbClr val="FFFFFF"/>
                </a:solidFill>
                <a:latin typeface="Poppins Thin Bold"/>
              </a:rPr>
              <a:t>	however</a:t>
            </a:r>
            <a:r>
              <a:rPr lang="en-US" sz="2105" dirty="0">
                <a:solidFill>
                  <a:srgbClr val="FFFFFF"/>
                </a:solidFill>
                <a:latin typeface="Poppins Thin Bold"/>
              </a:rPr>
              <a:t>, the additional_data column has 234,014 missing row </a:t>
            </a:r>
            <a:r>
              <a:rPr lang="en-US" sz="2105" dirty="0" smtClean="0">
                <a:solidFill>
                  <a:srgbClr val="FFFFFF"/>
                </a:solidFill>
                <a:latin typeface="Poppins Thin Bold"/>
              </a:rPr>
              <a:t>values.</a:t>
            </a:r>
            <a:endParaRPr lang="en-US" sz="2105" dirty="0">
              <a:solidFill>
                <a:srgbClr val="FFFFFF"/>
              </a:solidFill>
              <a:latin typeface="Poppins Thin 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184" t="1494" r="1430" b="1633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t="37422"/>
          <a:stretch>
            <a:fillRect/>
          </a:stretch>
        </p:blipFill>
        <p:spPr>
          <a:xfrm flipV="1">
            <a:off x="-297410" y="-277609"/>
            <a:ext cx="18882820" cy="6499051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-297410" y="299580"/>
            <a:ext cx="18882820" cy="1772591"/>
            <a:chOff x="0" y="0"/>
            <a:chExt cx="4973253" cy="46685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973253" cy="466855"/>
            </a:xfrm>
            <a:custGeom>
              <a:avLst/>
              <a:gdLst/>
              <a:ahLst/>
              <a:cxnLst/>
              <a:rect l="l" t="t" r="r" b="b"/>
              <a:pathLst>
                <a:path w="4973253" h="466855">
                  <a:moveTo>
                    <a:pt x="0" y="0"/>
                  </a:moveTo>
                  <a:lnTo>
                    <a:pt x="4973253" y="0"/>
                  </a:lnTo>
                  <a:lnTo>
                    <a:pt x="4973253" y="466855"/>
                  </a:lnTo>
                  <a:lnTo>
                    <a:pt x="0" y="466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301610" y="942975"/>
            <a:ext cx="13684781" cy="669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00"/>
              </a:lnSpc>
            </a:pPr>
            <a:r>
              <a:rPr lang="en-US" sz="5000">
                <a:solidFill>
                  <a:srgbClr val="00002E"/>
                </a:solidFill>
                <a:latin typeface="Lastica Bold"/>
              </a:rPr>
              <a:t>design -findings-analysis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89343" y="2384903"/>
            <a:ext cx="17528700" cy="726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8"/>
              </a:lnSpc>
            </a:pPr>
            <a:r>
              <a:rPr lang="en-US" sz="2105" dirty="0">
                <a:solidFill>
                  <a:srgbClr val="FFFFFF"/>
                </a:solidFill>
                <a:latin typeface="Poppins Thin Bold"/>
              </a:rPr>
              <a:t> </a:t>
            </a:r>
            <a:r>
              <a:rPr lang="en-US" sz="2105" dirty="0" smtClean="0">
                <a:solidFill>
                  <a:srgbClr val="FFFFFF"/>
                </a:solidFill>
                <a:latin typeface="Poppins Thin Bold"/>
              </a:rPr>
              <a:t>2. Loading the whole CSV data into MySQL:</a:t>
            </a:r>
          </a:p>
          <a:p>
            <a:pPr algn="just">
              <a:lnSpc>
                <a:spcPts val="2948"/>
              </a:lnSpc>
            </a:pPr>
            <a:endParaRPr lang="en-US" sz="2105" dirty="0">
              <a:solidFill>
                <a:srgbClr val="FFFFFF"/>
              </a:solidFill>
              <a:latin typeface="Poppins Thin Bold"/>
            </a:endParaRPr>
          </a:p>
        </p:txBody>
      </p:sp>
      <p:pic>
        <p:nvPicPr>
          <p:cNvPr id="13" name="Picture 12" descr="sql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4547" y="2857501"/>
            <a:ext cx="12698907" cy="7162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184" t="1494" r="1430" b="1633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t="37422"/>
          <a:stretch>
            <a:fillRect/>
          </a:stretch>
        </p:blipFill>
        <p:spPr>
          <a:xfrm flipV="1">
            <a:off x="-297410" y="-277609"/>
            <a:ext cx="18882820" cy="6499051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-297410" y="299580"/>
            <a:ext cx="18882820" cy="1772591"/>
            <a:chOff x="0" y="0"/>
            <a:chExt cx="4973253" cy="46685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973253" cy="466855"/>
            </a:xfrm>
            <a:custGeom>
              <a:avLst/>
              <a:gdLst/>
              <a:ahLst/>
              <a:cxnLst/>
              <a:rect l="l" t="t" r="r" b="b"/>
              <a:pathLst>
                <a:path w="4973253" h="466855">
                  <a:moveTo>
                    <a:pt x="0" y="0"/>
                  </a:moveTo>
                  <a:lnTo>
                    <a:pt x="4973253" y="0"/>
                  </a:lnTo>
                  <a:lnTo>
                    <a:pt x="4973253" y="466855"/>
                  </a:lnTo>
                  <a:lnTo>
                    <a:pt x="0" y="466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301610" y="942975"/>
            <a:ext cx="13684781" cy="669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00"/>
              </a:lnSpc>
            </a:pPr>
            <a:r>
              <a:rPr lang="en-US" sz="5000">
                <a:solidFill>
                  <a:srgbClr val="00002E"/>
                </a:solidFill>
                <a:latin typeface="Lastica Bold"/>
              </a:rPr>
              <a:t>design -findings-analysis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89343" y="2384903"/>
            <a:ext cx="17528700" cy="1487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8"/>
              </a:lnSpc>
            </a:pPr>
            <a:r>
              <a:rPr lang="en-US" sz="2105" dirty="0" smtClean="0">
                <a:solidFill>
                  <a:srgbClr val="FFFFFF"/>
                </a:solidFill>
                <a:latin typeface="Poppins Thin Bold"/>
              </a:rPr>
              <a:t>3. Performing an SQL aggregation of the data to get an overview of what events are in the database, using SQL Queries:</a:t>
            </a:r>
          </a:p>
          <a:p>
            <a:pPr lvl="2" algn="just">
              <a:lnSpc>
                <a:spcPts val="2948"/>
              </a:lnSpc>
              <a:buFont typeface="Arial" pitchFamily="34" charset="0"/>
              <a:buChar char="•"/>
            </a:pPr>
            <a:r>
              <a:rPr lang="en-US" sz="2105" dirty="0" smtClean="0">
                <a:solidFill>
                  <a:srgbClr val="FFFFFF"/>
                </a:solidFill>
                <a:latin typeface="Poppins Thin Bold"/>
              </a:rPr>
              <a:t>What events are most common?</a:t>
            </a:r>
          </a:p>
          <a:p>
            <a:pPr lvl="2" algn="just">
              <a:lnSpc>
                <a:spcPts val="2948"/>
              </a:lnSpc>
            </a:pPr>
            <a:r>
              <a:rPr lang="en-US" sz="2105" dirty="0" smtClean="0">
                <a:solidFill>
                  <a:srgbClr val="FFFFFF"/>
                </a:solidFill>
                <a:latin typeface="Poppins Thin Bold"/>
              </a:rPr>
              <a:t>	The “</a:t>
            </a:r>
            <a:r>
              <a:rPr lang="en-US" sz="2100" dirty="0" err="1" smtClean="0">
                <a:solidFill>
                  <a:schemeClr val="bg1"/>
                </a:solidFill>
                <a:latin typeface="Poppins Thin Bold" charset="0"/>
                <a:cs typeface="Poppins Thin Bold" charset="0"/>
              </a:rPr>
              <a:t>ReadingOwnedBook</a:t>
            </a:r>
            <a:r>
              <a:rPr lang="en-US" sz="2100" dirty="0" smtClean="0">
                <a:solidFill>
                  <a:schemeClr val="bg1"/>
                </a:solidFill>
                <a:latin typeface="Poppins Thin Bold" charset="0"/>
                <a:cs typeface="Poppins Thin Bold" charset="0"/>
              </a:rPr>
              <a:t> </a:t>
            </a:r>
            <a:r>
              <a:rPr lang="en-US" sz="2100" dirty="0" smtClean="0">
                <a:solidFill>
                  <a:schemeClr val="bg1"/>
                </a:solidFill>
                <a:latin typeface="Poppins" charset="0"/>
                <a:cs typeface="Poppins" charset="0"/>
              </a:rPr>
              <a:t>“ event type is the most common event,  with ‘24628’ occurrences. </a:t>
            </a:r>
          </a:p>
          <a:p>
            <a:pPr algn="just">
              <a:lnSpc>
                <a:spcPts val="2948"/>
              </a:lnSpc>
            </a:pPr>
            <a:endParaRPr lang="en-US" sz="2100" dirty="0">
              <a:solidFill>
                <a:srgbClr val="FFFFFF"/>
              </a:solidFill>
              <a:latin typeface="Poppins Thin Bold"/>
            </a:endParaRPr>
          </a:p>
        </p:txBody>
      </p:sp>
      <p:pic>
        <p:nvPicPr>
          <p:cNvPr id="12" name="Picture 11" descr="max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8101" y="3604666"/>
            <a:ext cx="10591799" cy="62759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184" t="1494" r="1430" b="1633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t="37422"/>
          <a:stretch>
            <a:fillRect/>
          </a:stretch>
        </p:blipFill>
        <p:spPr>
          <a:xfrm flipV="1">
            <a:off x="-297410" y="-277609"/>
            <a:ext cx="18882820" cy="6499051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-297410" y="299580"/>
            <a:ext cx="18882820" cy="1772591"/>
            <a:chOff x="0" y="0"/>
            <a:chExt cx="4973253" cy="46685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973253" cy="466855"/>
            </a:xfrm>
            <a:custGeom>
              <a:avLst/>
              <a:gdLst/>
              <a:ahLst/>
              <a:cxnLst/>
              <a:rect l="l" t="t" r="r" b="b"/>
              <a:pathLst>
                <a:path w="4973253" h="466855">
                  <a:moveTo>
                    <a:pt x="0" y="0"/>
                  </a:moveTo>
                  <a:lnTo>
                    <a:pt x="4973253" y="0"/>
                  </a:lnTo>
                  <a:lnTo>
                    <a:pt x="4973253" y="466855"/>
                  </a:lnTo>
                  <a:lnTo>
                    <a:pt x="0" y="466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301610" y="942975"/>
            <a:ext cx="13684781" cy="669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00"/>
              </a:lnSpc>
            </a:pPr>
            <a:r>
              <a:rPr lang="en-US" sz="5000">
                <a:solidFill>
                  <a:srgbClr val="00002E"/>
                </a:solidFill>
                <a:latin typeface="Lastica Bold"/>
              </a:rPr>
              <a:t>design -findings-analysis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89343" y="2384903"/>
            <a:ext cx="17528700" cy="1487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8"/>
              </a:lnSpc>
            </a:pPr>
            <a:r>
              <a:rPr lang="en-US" sz="2105" dirty="0" smtClean="0">
                <a:solidFill>
                  <a:srgbClr val="FFFFFF"/>
                </a:solidFill>
                <a:latin typeface="Poppins Thin Bold"/>
              </a:rPr>
              <a:t>3. Performing an SQL aggregation of the data to get an overview of what events are in the database, using SQL Queries:</a:t>
            </a:r>
          </a:p>
          <a:p>
            <a:pPr lvl="2" algn="just">
              <a:lnSpc>
                <a:spcPts val="2948"/>
              </a:lnSpc>
              <a:buFont typeface="Arial" pitchFamily="34" charset="0"/>
              <a:buChar char="•"/>
            </a:pPr>
            <a:r>
              <a:rPr lang="en-US" sz="2105" dirty="0" smtClean="0">
                <a:solidFill>
                  <a:srgbClr val="FFFFFF"/>
                </a:solidFill>
                <a:latin typeface="Poppins Thin Bold"/>
              </a:rPr>
              <a:t>What events are least common?</a:t>
            </a:r>
          </a:p>
          <a:p>
            <a:pPr lvl="2" algn="just">
              <a:lnSpc>
                <a:spcPts val="2948"/>
              </a:lnSpc>
            </a:pPr>
            <a:r>
              <a:rPr lang="en-US" sz="2105" dirty="0" smtClean="0">
                <a:solidFill>
                  <a:srgbClr val="FFFFFF"/>
                </a:solidFill>
                <a:latin typeface="Poppins Thin Bold"/>
              </a:rPr>
              <a:t>	The least common event is the “</a:t>
            </a:r>
            <a:r>
              <a:rPr lang="en-US" sz="2105" dirty="0" err="1" smtClean="0">
                <a:solidFill>
                  <a:srgbClr val="FFFFFF"/>
                </a:solidFill>
                <a:latin typeface="Poppins Thin Bold"/>
              </a:rPr>
              <a:t>UnknownOriginLivebookLinkOpened</a:t>
            </a:r>
            <a:r>
              <a:rPr lang="en-US" sz="2100" dirty="0" smtClean="0">
                <a:solidFill>
                  <a:schemeClr val="bg1"/>
                </a:solidFill>
                <a:latin typeface="Poppins" charset="0"/>
                <a:cs typeface="Poppins" charset="0"/>
              </a:rPr>
              <a:t>“ event type as shown in the query below.</a:t>
            </a:r>
          </a:p>
          <a:p>
            <a:pPr algn="just">
              <a:lnSpc>
                <a:spcPts val="2948"/>
              </a:lnSpc>
            </a:pPr>
            <a:endParaRPr lang="en-US" sz="2100" dirty="0">
              <a:solidFill>
                <a:srgbClr val="FFFFFF"/>
              </a:solidFill>
              <a:latin typeface="Poppins Thin Bold"/>
            </a:endParaRPr>
          </a:p>
        </p:txBody>
      </p:sp>
      <p:pic>
        <p:nvPicPr>
          <p:cNvPr id="13" name="Picture 12" descr="min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8100" y="3695700"/>
            <a:ext cx="10591800" cy="628633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184" t="1494" r="1430" b="1633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t="37422"/>
          <a:stretch>
            <a:fillRect/>
          </a:stretch>
        </p:blipFill>
        <p:spPr>
          <a:xfrm flipV="1">
            <a:off x="-297410" y="-277609"/>
            <a:ext cx="18882820" cy="6499051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-297410" y="299580"/>
            <a:ext cx="18882820" cy="1772591"/>
            <a:chOff x="0" y="0"/>
            <a:chExt cx="4973253" cy="46685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973253" cy="466855"/>
            </a:xfrm>
            <a:custGeom>
              <a:avLst/>
              <a:gdLst/>
              <a:ahLst/>
              <a:cxnLst/>
              <a:rect l="l" t="t" r="r" b="b"/>
              <a:pathLst>
                <a:path w="4973253" h="466855">
                  <a:moveTo>
                    <a:pt x="0" y="0"/>
                  </a:moveTo>
                  <a:lnTo>
                    <a:pt x="4973253" y="0"/>
                  </a:lnTo>
                  <a:lnTo>
                    <a:pt x="4973253" y="466855"/>
                  </a:lnTo>
                  <a:lnTo>
                    <a:pt x="0" y="466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301610" y="942975"/>
            <a:ext cx="13684781" cy="669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00"/>
              </a:lnSpc>
            </a:pPr>
            <a:r>
              <a:rPr lang="en-US" sz="5000">
                <a:solidFill>
                  <a:srgbClr val="00002E"/>
                </a:solidFill>
                <a:latin typeface="Lastica Bold"/>
              </a:rPr>
              <a:t>design -findings-analysis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89343" y="2384903"/>
            <a:ext cx="17528700" cy="18594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948"/>
              </a:lnSpc>
            </a:pPr>
            <a:r>
              <a:rPr lang="en-US" sz="2105" dirty="0" smtClean="0">
                <a:solidFill>
                  <a:srgbClr val="FFFFFF"/>
                </a:solidFill>
                <a:latin typeface="Poppins Thin Bold"/>
              </a:rPr>
              <a:t>3. Performing an SQL aggregation of the data to get an overview of what events are in the database, using SQL Queries:</a:t>
            </a:r>
          </a:p>
          <a:p>
            <a:pPr lvl="2" algn="just">
              <a:lnSpc>
                <a:spcPts val="2948"/>
              </a:lnSpc>
              <a:buFont typeface="Arial" pitchFamily="34" charset="0"/>
              <a:buChar char="•"/>
            </a:pPr>
            <a:r>
              <a:rPr lang="en-GB" sz="2400" dirty="0" smtClean="0">
                <a:solidFill>
                  <a:schemeClr val="bg1"/>
                </a:solidFill>
                <a:latin typeface="Poppins Thin Bold" charset="0"/>
                <a:cs typeface="Poppins Thin Bold" charset="0"/>
              </a:rPr>
              <a:t>Get the account id with the highest number of events </a:t>
            </a:r>
            <a:r>
              <a:rPr lang="en-US" sz="2105" dirty="0" smtClean="0">
                <a:solidFill>
                  <a:schemeClr val="bg1"/>
                </a:solidFill>
                <a:latin typeface="Poppins Thin Bold" charset="0"/>
                <a:cs typeface="Poppins Thin Bold" charset="0"/>
              </a:rPr>
              <a:t>:</a:t>
            </a:r>
          </a:p>
          <a:p>
            <a:pPr lvl="2" algn="just">
              <a:lnSpc>
                <a:spcPts val="2948"/>
              </a:lnSpc>
            </a:pPr>
            <a:r>
              <a:rPr lang="en-US" sz="2105" dirty="0" smtClean="0">
                <a:solidFill>
                  <a:srgbClr val="FFFFFF"/>
                </a:solidFill>
                <a:latin typeface="Poppins Thin Bold"/>
              </a:rPr>
              <a:t>	The account id with the highest number of events is “caffe2b03e6057845c52212acaaa1a34” as shown in the query 	below:</a:t>
            </a:r>
            <a:endParaRPr lang="en-US" sz="2100" dirty="0" smtClean="0">
              <a:solidFill>
                <a:schemeClr val="bg1"/>
              </a:solidFill>
              <a:latin typeface="Poppins" charset="0"/>
              <a:cs typeface="Poppins" charset="0"/>
            </a:endParaRPr>
          </a:p>
          <a:p>
            <a:pPr algn="just">
              <a:lnSpc>
                <a:spcPts val="2948"/>
              </a:lnSpc>
            </a:pPr>
            <a:endParaRPr lang="en-US" sz="2100" dirty="0">
              <a:solidFill>
                <a:srgbClr val="FFFFFF"/>
              </a:solidFill>
              <a:latin typeface="Poppins Thin Bold"/>
            </a:endParaRPr>
          </a:p>
        </p:txBody>
      </p:sp>
      <p:pic>
        <p:nvPicPr>
          <p:cNvPr id="9" name="Picture 8" descr="accmax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00" y="3695700"/>
            <a:ext cx="10591800" cy="628633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184" t="1494" r="1430" b="1633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t="37422"/>
          <a:stretch>
            <a:fillRect/>
          </a:stretch>
        </p:blipFill>
        <p:spPr>
          <a:xfrm flipV="1">
            <a:off x="-297410" y="-277609"/>
            <a:ext cx="18882820" cy="6499051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-297410" y="299580"/>
            <a:ext cx="18882820" cy="1772591"/>
            <a:chOff x="0" y="0"/>
            <a:chExt cx="4973253" cy="46685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973253" cy="466855"/>
            </a:xfrm>
            <a:custGeom>
              <a:avLst/>
              <a:gdLst/>
              <a:ahLst/>
              <a:cxnLst/>
              <a:rect l="l" t="t" r="r" b="b"/>
              <a:pathLst>
                <a:path w="4973253" h="466855">
                  <a:moveTo>
                    <a:pt x="0" y="0"/>
                  </a:moveTo>
                  <a:lnTo>
                    <a:pt x="4973253" y="0"/>
                  </a:lnTo>
                  <a:lnTo>
                    <a:pt x="4973253" y="466855"/>
                  </a:lnTo>
                  <a:lnTo>
                    <a:pt x="0" y="466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301610" y="942975"/>
            <a:ext cx="13684781" cy="669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00"/>
              </a:lnSpc>
            </a:pPr>
            <a:r>
              <a:rPr lang="en-US" sz="5000">
                <a:solidFill>
                  <a:srgbClr val="00002E"/>
                </a:solidFill>
                <a:latin typeface="Lastica Bold"/>
              </a:rPr>
              <a:t>design -findings-analysis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89343" y="2384903"/>
            <a:ext cx="17528700" cy="1115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8"/>
              </a:lnSpc>
            </a:pPr>
            <a:r>
              <a:rPr lang="en-US" sz="2105" dirty="0" smtClean="0">
                <a:solidFill>
                  <a:srgbClr val="FFFFFF"/>
                </a:solidFill>
                <a:latin typeface="Poppins Thin Bold"/>
              </a:rPr>
              <a:t>3. Performing an SQL aggregation of the data to get an overview of what events are in the database, using SQL Queries:</a:t>
            </a:r>
          </a:p>
          <a:p>
            <a:pPr lvl="2" algn="just">
              <a:lnSpc>
                <a:spcPts val="2948"/>
              </a:lnSpc>
              <a:buFont typeface="Arial" pitchFamily="34" charset="0"/>
              <a:buChar char="•"/>
            </a:pPr>
            <a:r>
              <a:rPr lang="en-US" sz="2105" dirty="0" smtClean="0">
                <a:solidFill>
                  <a:srgbClr val="FFFFFF"/>
                </a:solidFill>
                <a:latin typeface="Poppins Thin Bold"/>
              </a:rPr>
              <a:t>The account id with the least number of events:</a:t>
            </a:r>
          </a:p>
          <a:p>
            <a:pPr lvl="2" algn="just">
              <a:lnSpc>
                <a:spcPts val="2948"/>
              </a:lnSpc>
              <a:buFont typeface="Arial" pitchFamily="34" charset="0"/>
              <a:buChar char="•"/>
            </a:pPr>
            <a:r>
              <a:rPr lang="en-US" sz="2105" dirty="0" smtClean="0">
                <a:solidFill>
                  <a:srgbClr val="FFFFFF"/>
                </a:solidFill>
                <a:latin typeface="Poppins Thin Bold"/>
              </a:rPr>
              <a:t>1503 account ids has the least number of events with one event occurrence each. The 1503 account ids ‘</a:t>
            </a:r>
            <a:r>
              <a:rPr lang="en-US" sz="2105" dirty="0" err="1" smtClean="0">
                <a:solidFill>
                  <a:srgbClr val="FFFFFF"/>
                </a:solidFill>
                <a:latin typeface="Poppins Thin Bold"/>
                <a:hlinkClick r:id="rId5" action="ppaction://hlinkfile"/>
              </a:rPr>
              <a:t>acctwithleastevent</a:t>
            </a:r>
            <a:r>
              <a:rPr lang="en-US" sz="2105" dirty="0" smtClean="0">
                <a:solidFill>
                  <a:srgbClr val="FFFFFF"/>
                </a:solidFill>
                <a:latin typeface="Poppins Thin Bold"/>
              </a:rPr>
              <a:t>’</a:t>
            </a:r>
          </a:p>
        </p:txBody>
      </p:sp>
      <p:pic>
        <p:nvPicPr>
          <p:cNvPr id="16" name="Content Placeholder 15" descr="accmin.png"/>
          <p:cNvPicPr>
            <a:picLocks noGrp="1" noChangeAspect="1"/>
          </p:cNvPicPr>
          <p:nvPr>
            <p:ph sz="half" idx="1"/>
          </p:nvPr>
        </p:nvPicPr>
        <p:blipFill>
          <a:blip r:embed="rId6"/>
          <a:stretch>
            <a:fillRect/>
          </a:stretch>
        </p:blipFill>
        <p:spPr>
          <a:xfrm>
            <a:off x="2438400" y="4000500"/>
            <a:ext cx="10744200" cy="5638800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736</TotalTime>
  <Words>607</Words>
  <Application>Microsoft Office PowerPoint</Application>
  <PresentationFormat>Custom</PresentationFormat>
  <Paragraphs>62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Lastica Bold</vt:lpstr>
      <vt:lpstr>Poppins Thin Bold</vt:lpstr>
      <vt:lpstr>Wingdings</vt:lpstr>
      <vt:lpstr>Poppins</vt:lpstr>
      <vt:lpstr>Poppins Thin Bold Italics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FCP</dc:title>
  <dc:creator>Gladys Gbenga-Ojo</dc:creator>
  <cp:lastModifiedBy>Gladys Gbenga-Ojo</cp:lastModifiedBy>
  <cp:revision>74</cp:revision>
  <dcterms:created xsi:type="dcterms:W3CDTF">2006-08-16T00:00:00Z</dcterms:created>
  <dcterms:modified xsi:type="dcterms:W3CDTF">2023-05-31T20:38:11Z</dcterms:modified>
  <dc:identifier>DAFj0ltNkpU</dc:identifier>
</cp:coreProperties>
</file>

<file path=docProps/thumbnail.jpeg>
</file>